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73" r:id="rId6"/>
    <p:sldId id="269" r:id="rId7"/>
    <p:sldId id="276" r:id="rId8"/>
    <p:sldId id="277" r:id="rId9"/>
    <p:sldId id="280" r:id="rId10"/>
    <p:sldId id="281" r:id="rId11"/>
    <p:sldId id="283" r:id="rId12"/>
    <p:sldId id="284" r:id="rId13"/>
    <p:sldId id="286" r:id="rId14"/>
    <p:sldId id="278" r:id="rId15"/>
    <p:sldId id="287" r:id="rId16"/>
    <p:sldId id="28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80263-03D4-5DE2-FA0C-549C27B081CE}" v="1" dt="2022-11-16T13:57:03.578"/>
    <p1510:client id="{215A6D3F-31C0-866E-62C0-547871501643}" v="486" dt="2022-12-16T00:07:57.098"/>
    <p1510:client id="{33927CD8-732F-0EFE-6F47-02EB6B4BB749}" v="374" dt="2022-11-17T18:40:14.559"/>
    <p1510:client id="{365CA83C-1CAB-4314-B28B-7684FD557FC7}" v="20" dt="2022-11-18T00:47:01.869"/>
    <p1510:client id="{586C8C22-A65E-22FC-FDBE-CFD55ECDF893}" v="232" dt="2022-11-17T13:35:25.580"/>
    <p1510:client id="{62F02C07-10C1-EFF7-7FDB-7ADFA6CD4F31}" v="58" dt="2022-11-18T00:21:20.644"/>
    <p1510:client id="{68268260-C942-7500-0E5F-D23ED0B885C1}" v="27" dt="2022-11-17T14:49:45.466"/>
    <p1510:client id="{8C2C5B7B-404F-D7E2-F2C1-94E05CFB05C7}" v="151" dt="2022-11-17T14:43:05.981"/>
    <p1510:client id="{A2836EEF-3414-5721-9E5A-FDA6A8B2487F}" v="61" dt="2022-11-25T00:57:35.480"/>
    <p1510:client id="{AF24CCAB-CC43-8C48-2D99-AFB01CD24EC5}" v="7" dt="2022-11-17T01:41:03.348"/>
    <p1510:client id="{B4B11D34-8ADE-91E4-286A-5CC4FF1CAB5F}" v="2" dt="2022-11-16T13:57:26.191"/>
    <p1510:client id="{BD09B0EF-D1B1-30DC-C788-292C6A972710}" v="226" dt="2022-11-17T17:48:48.837"/>
    <p1510:client id="{BD4DC989-DF9D-F7AA-8144-61DE584EE0DF}" v="75" dt="2022-11-17T23:18:55.240"/>
    <p1510:client id="{ED7F8952-4898-89D4-54FB-05F652379CEB}" v="7" dt="2022-11-18T01:41:32.406"/>
    <p1510:client id="{FFB57906-4450-DB76-C28E-756714F65C6F}" v="994" dt="2022-11-17T12:34:55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EA583-51F9-4964-B91D-99176FE58554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231ED-DAD3-43E1-9DD0-040045BF1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944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CBF0-A387-40F3-A15E-6EF6361E49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8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DD7D3-CF94-721E-3C99-8DC23DEC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0F09DC-7377-A201-F798-2ADF23730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E71DD-1F15-FBB4-4E7A-C647697F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0CEFC-3377-D7E0-2E8D-BD635587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89671-25EC-308F-4A33-854452DB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41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524C8-1CFC-8226-ECC3-4BC003A0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534C7A-9993-3886-483D-0E8F6B94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6D6AB-8463-F1DF-DF7C-ACC3E1E4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4857DC-F5FD-8574-7B21-9834AE6F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3D830C-C975-88B8-1331-E2D7094D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43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6B19D0-30D4-F86D-4604-23EC405F6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84E94B-C688-F9AE-0C0A-23FD36853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A8146-8AFF-37BC-DBAB-23925E32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75097-1B5F-0397-29C4-2EAEA1FC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B182D-6DA4-771E-1722-48DA6A0D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6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2E603-52C0-20E1-5E9D-927DC381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A0CBBC-6504-F4F4-3293-CA4E9CA4A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AFC2F-5117-CA0E-591F-7C6DBEEC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49E7A-C1DC-030B-ED34-27CBD824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356A1-193E-B319-DAAD-E8B6CA0A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65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5F0FC-8447-8D03-399A-ACBD3EA9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153A72-D297-661C-05EB-6F44506B1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0B196-A8E8-E49E-47F8-CB245E50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83DED-1A3E-12A2-96E5-997D5637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6FF2D-A349-21D6-F4B0-4D54DB83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7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1FAA-B81B-A30D-C8F1-BC6DF47D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3A95A5-F073-1F26-E38B-50B90DD2B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1B6528-9CA2-5AF2-64D9-ED1CA958B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65186D-FC4D-7D51-F700-D2CBEF86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EC1499-6E2B-7F65-AD0A-7C171FC5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D862EA-F463-584A-269D-33B3A351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0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A4AD4-3F35-1651-56C8-FCFCB5031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F0A52-FA61-CB0F-66D2-C3175E5C5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42726F-66A1-750A-855C-7C2B22DC4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8909AE-4515-EE6D-88FC-287335CF9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49FCA-CDBC-B241-3219-C1902D0D5C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CD0DFC-8518-F593-CF10-C581FE11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61F8EF-B772-6F2B-4704-8613FECA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0CAC05-FEAB-6368-40C8-999F34870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4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AF905-AE6C-494A-34A4-BE4D41E1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A68B5A-1AF8-4796-60A2-FCF5486E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219D3B-3E2E-0AEF-7B61-5A25E67F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B99B0E-A10E-F494-9CD9-FEBA3B80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48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F10048-6F7E-743B-9BF6-DAFDB1F8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5AEB8E-873B-174D-346A-32B1F8CE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03DB9-F9F2-1095-0C52-A873E873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FD06D-F8E6-E2A9-578F-47BFF52B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5C8CF-5E30-97C0-9F25-BE1466570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04AA76-8746-2BFD-5A5F-846368C96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D3EAA-3A2D-1211-070F-7F9B9AF5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D0704C-B91B-AB9C-A566-799BD29D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88BB3-5DA7-5B4A-38A5-53F72DAE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2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A1C0E-1D0B-F30C-B273-50774C18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1042B6-59A3-E66E-2473-E28A7A615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2E337B-35B5-71B7-4F38-45E380A25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6CC272-CA24-E58C-20A7-329152B2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2432AA-00AB-A5F3-3652-2A0A77B2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2B617E-DF3D-428A-FA66-C8EC704AF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8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38E80B-4091-ED1F-0496-7E331EF5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2198D-D4FA-780D-30C7-E3A0B6AA0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B70F1-65ED-37E3-B9DB-E90F70F35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B9D40-CA92-4C9C-B199-2D2B1B3639E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90B1F8-1F8A-DFDF-5B5A-70CE9CC93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08175-1A00-AC89-D4D1-22F766045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98573-E02D-49B3-9DFD-E377C1892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0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tlab101-2022-Arduwill/Smart_Home_BOARD_B" TargetMode="External"/><Relationship Id="rId2" Type="http://schemas.openxmlformats.org/officeDocument/2006/relationships/hyperlink" Target="https://github.com/iotlab101-2022-Arduwill/Smart_Home_BOARD_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s://github.com/iotlab101-2022-Arduwill/Smart_Home_CCT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C0A814-725E-BE09-B0E1-600DAAEE4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>
                <a:solidFill>
                  <a:srgbClr val="FFFFFF"/>
                </a:solidFill>
                <a:ea typeface="맑은 고딕"/>
              </a:rPr>
              <a:t>IoT</a:t>
            </a:r>
            <a:r>
              <a:rPr lang="ko-KR" altLang="en-US" sz="4800" dirty="0">
                <a:solidFill>
                  <a:srgbClr val="FFFFFF"/>
                </a:solidFill>
                <a:ea typeface="맑은 고딕"/>
              </a:rPr>
              <a:t> 프로젝트 주제</a:t>
            </a:r>
            <a:br>
              <a:rPr lang="ko-KR" altLang="en-US" sz="4800" dirty="0">
                <a:solidFill>
                  <a:srgbClr val="FFFFFF"/>
                </a:solidFill>
                <a:ea typeface="맑은 고딕"/>
              </a:rPr>
            </a:br>
            <a:r>
              <a:rPr lang="ko-KR" altLang="en-US" sz="4800" dirty="0" err="1">
                <a:solidFill>
                  <a:srgbClr val="FFFFFF"/>
                </a:solidFill>
                <a:ea typeface="맑은 고딕"/>
              </a:rPr>
              <a:t>Smart</a:t>
            </a:r>
            <a:r>
              <a:rPr lang="ko-KR" altLang="en-US" sz="4800" dirty="0">
                <a:solidFill>
                  <a:srgbClr val="FFFFFF"/>
                </a:solidFill>
                <a:ea typeface="맑은 고딕"/>
              </a:rPr>
              <a:t> Home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AD9A1A-1504-0585-BCCB-C78AF7BD1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1840" y="4458840"/>
            <a:ext cx="10005951" cy="1930400"/>
          </a:xfrm>
        </p:spPr>
        <p:txBody>
          <a:bodyPr anchor="ctr">
            <a:normAutofit fontScale="70000" lnSpcReduction="20000"/>
          </a:bodyPr>
          <a:lstStyle/>
          <a:p>
            <a:pPr algn="l"/>
            <a:endParaRPr lang="en-US" altLang="ko-KR">
              <a:ea typeface="맑은 고딕"/>
            </a:endParaRPr>
          </a:p>
          <a:p>
            <a:pPr algn="r"/>
            <a:r>
              <a:rPr lang="en-US" altLang="ko-KR" sz="2100" b="1" dirty="0">
                <a:ea typeface="맑은 고딕"/>
              </a:rPr>
              <a:t>4</a:t>
            </a:r>
            <a:r>
              <a:rPr lang="ko-KR" altLang="en-US" sz="2100" b="1" dirty="0">
                <a:ea typeface="맑은 고딕"/>
              </a:rPr>
              <a:t>조 </a:t>
            </a:r>
            <a:r>
              <a:rPr lang="ko-KR" altLang="en-US" sz="2100" b="1" dirty="0" err="1">
                <a:ea typeface="맑은 고딕"/>
              </a:rPr>
              <a:t>아두윌</a:t>
            </a:r>
            <a:r>
              <a:rPr lang="ko-KR" altLang="en-US" sz="2100" b="1" dirty="0">
                <a:ea typeface="맑은 고딕"/>
              </a:rPr>
              <a:t>        </a:t>
            </a:r>
            <a:endParaRPr lang="en-US" altLang="ko-KR" sz="2100" b="1" dirty="0">
              <a:ea typeface="맑은 고딕"/>
            </a:endParaRPr>
          </a:p>
          <a:p>
            <a:pPr algn="r"/>
            <a:endParaRPr lang="ko-KR" altLang="en-US" sz="2100" b="1" dirty="0">
              <a:ea typeface="맑은 고딕"/>
            </a:endParaRPr>
          </a:p>
          <a:p>
            <a:pPr algn="r"/>
            <a:r>
              <a:rPr lang="en-US" altLang="ko-KR" sz="2800" b="1" dirty="0">
                <a:ea typeface="맑은 고딕"/>
              </a:rPr>
              <a:t>2019146008 </a:t>
            </a:r>
            <a:r>
              <a:rPr lang="ko-KR" altLang="en-US" sz="2800" b="1" dirty="0">
                <a:ea typeface="맑은 고딕"/>
              </a:rPr>
              <a:t>김종민   </a:t>
            </a:r>
            <a:endParaRPr lang="en-US" altLang="ko-KR" sz="2800" b="1" dirty="0">
              <a:ea typeface="맑은 고딕"/>
            </a:endParaRPr>
          </a:p>
          <a:p>
            <a:pPr algn="r"/>
            <a:r>
              <a:rPr lang="ko-KR" altLang="en-US" sz="2800" b="1" dirty="0">
                <a:ea typeface="맑은 고딕"/>
              </a:rPr>
              <a:t>2020146014 박지훈   </a:t>
            </a:r>
            <a:endParaRPr lang="en-US" altLang="ko-KR" sz="2800" b="1" dirty="0">
              <a:ea typeface="맑은 고딕"/>
            </a:endParaRPr>
          </a:p>
          <a:p>
            <a:pPr algn="r"/>
            <a:r>
              <a:rPr lang="ko-KR" altLang="en-US" sz="2800" b="1" dirty="0">
                <a:ea typeface="맑은 고딕"/>
              </a:rPr>
              <a:t>2020140037 </a:t>
            </a:r>
            <a:r>
              <a:rPr lang="ko-KR" altLang="en-US" sz="2800" b="1" dirty="0" err="1">
                <a:ea typeface="맑은 고딕"/>
              </a:rPr>
              <a:t>도안튀항</a:t>
            </a:r>
            <a:endParaRPr lang="en-US" altLang="ko-KR" sz="2800" b="1" dirty="0" err="1">
              <a:ea typeface="맑은 고딕"/>
            </a:endParaRPr>
          </a:p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411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3627C6-0DA2-8721-16F9-982D1157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InfluxDB &amp; Grafana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41F5C0B-9D78-EC9F-D8F9-AC0B2F5E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20" y="1675227"/>
            <a:ext cx="934936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4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18D46-3431-C717-3FB4-06A1E27D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ea typeface="+mj-lt"/>
                <a:cs typeface="+mj-lt"/>
              </a:rPr>
              <a:t>Expectation</a:t>
            </a:r>
            <a:endParaRPr lang="en-US" sz="5400" dirty="0">
              <a:ea typeface="+mj-lt"/>
              <a:cs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0330B1-AAAC-427D-8A95-40380162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15" descr="확인 표시">
            <a:extLst>
              <a:ext uri="{FF2B5EF4-FFF2-40B4-BE49-F238E27FC236}">
                <a16:creationId xmlns:a16="http://schemas.microsoft.com/office/drawing/2014/main" id="{DBD0BDA5-0B52-2D2C-ADFD-9033B630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20C61-A013-B2F4-83EC-B186F5B30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07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401EF9-6046-206C-AECE-0DC342AAF8ED}"/>
              </a:ext>
            </a:extLst>
          </p:cNvPr>
          <p:cNvSpPr/>
          <p:nvPr/>
        </p:nvSpPr>
        <p:spPr>
          <a:xfrm>
            <a:off x="1017739" y="2337426"/>
            <a:ext cx="9446712" cy="109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b="1" dirty="0">
                <a:latin typeface="Malgun Gothic"/>
                <a:ea typeface="Malgun Gothic"/>
                <a:cs typeface="+mn-lt"/>
              </a:rPr>
              <a:t>외부에서 집안의 물체(조명)</a:t>
            </a:r>
            <a:r>
              <a:rPr lang="ko-KR" altLang="en-US" b="1" dirty="0" err="1">
                <a:latin typeface="Malgun Gothic"/>
                <a:ea typeface="Malgun Gothic"/>
                <a:cs typeface="+mn-lt"/>
              </a:rPr>
              <a:t>를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 제어할 수 있게 됨 --&gt; </a:t>
            </a:r>
            <a:r>
              <a:rPr lang="ko-KR" altLang="en-US" b="1" dirty="0" err="1">
                <a:latin typeface="Malgun Gothic"/>
                <a:ea typeface="Malgun Gothic"/>
                <a:cs typeface="+mn-lt"/>
              </a:rPr>
              <a:t>전력낭비개선</a:t>
            </a:r>
            <a:endParaRPr lang="en-US" b="1" dirty="0" err="1">
              <a:ea typeface="+mn-lt"/>
              <a:cs typeface="+mn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804AD9-71E6-D287-BCE1-7308E4193834}"/>
              </a:ext>
            </a:extLst>
          </p:cNvPr>
          <p:cNvSpPr/>
          <p:nvPr/>
        </p:nvSpPr>
        <p:spPr>
          <a:xfrm>
            <a:off x="1017737" y="3870021"/>
            <a:ext cx="9446712" cy="109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b="1" dirty="0">
                <a:latin typeface="Malgun Gothic"/>
                <a:ea typeface="Malgun Gothic"/>
                <a:cs typeface="+mn-lt"/>
              </a:rPr>
              <a:t>자동으로 집안의 사물들을 제어해서 화재와 같은 사고를 예방할 수 있다</a:t>
            </a:r>
            <a:r>
              <a:rPr lang="en-US" altLang="ko-KR" b="1" dirty="0">
                <a:ea typeface="+mn-lt"/>
                <a:cs typeface="+mn-lt"/>
              </a:rPr>
              <a:t>.</a:t>
            </a:r>
            <a:endParaRPr lang="ko-KR" b="1">
              <a:ea typeface="+mn-lt"/>
              <a:cs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575A62B-DF75-7F29-1F5D-0C8C18663FF0}"/>
              </a:ext>
            </a:extLst>
          </p:cNvPr>
          <p:cNvSpPr/>
          <p:nvPr/>
        </p:nvSpPr>
        <p:spPr>
          <a:xfrm>
            <a:off x="1017736" y="5320952"/>
            <a:ext cx="9446712" cy="1096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b="1" dirty="0" err="1">
                <a:ea typeface="+mn-lt"/>
                <a:cs typeface="+mn-lt"/>
              </a:rPr>
              <a:t>도둑의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침입에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대해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집주인에게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알림을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주어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범죄를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예방할</a:t>
            </a:r>
            <a:r>
              <a:rPr lang="en-US" altLang="ko-KR" b="1" dirty="0">
                <a:ea typeface="+mn-lt"/>
                <a:cs typeface="+mn-lt"/>
              </a:rPr>
              <a:t> 수 </a:t>
            </a:r>
            <a:r>
              <a:rPr lang="en-US" altLang="ko-KR" b="1" dirty="0" err="1">
                <a:ea typeface="+mn-lt"/>
                <a:cs typeface="+mn-lt"/>
              </a:rPr>
              <a:t>있다</a:t>
            </a:r>
            <a:r>
              <a:rPr lang="en-US" altLang="ko-KR" b="1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831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57E4D9-FCF6-70B6-F20D-E8CD761A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7913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5444E-C3C1-7C94-B4A9-474BEE38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ko-KR" b="1" dirty="0" err="1"/>
              <a:t>Github</a:t>
            </a:r>
            <a:r>
              <a:rPr lang="en-US" altLang="ko-KR" b="1" dirty="0"/>
              <a:t> Link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92C05-A733-6E15-EA68-E7EF82BAB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hlinkClick r:id="rId2"/>
              </a:rPr>
              <a:t>https://github.com/iotlab101-2022-Arduwill/Smart_Home_BOARD_A</a:t>
            </a:r>
            <a:endParaRPr lang="en-US" altLang="ko-KR" sz="2000" dirty="0"/>
          </a:p>
          <a:p>
            <a:r>
              <a:rPr lang="en-US" altLang="ko-KR" sz="2000" dirty="0">
                <a:hlinkClick r:id="rId3"/>
              </a:rPr>
              <a:t>https://github.com/iotlab101-2022-Arduwill/Smart_Home_BOARD_B</a:t>
            </a:r>
            <a:endParaRPr lang="en-US" altLang="ko-KR" sz="2000" dirty="0"/>
          </a:p>
          <a:p>
            <a:r>
              <a:rPr lang="en-US" altLang="ko-KR" sz="2000" dirty="0">
                <a:hlinkClick r:id="rId4"/>
              </a:rPr>
              <a:t>https://github.com/iotlab101-2022-Arduwill/Smart_Home_CCTV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FEEF04D5-D3A7-F1C8-E86F-D21732700A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4" r="4877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DC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4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80910-0E84-87AE-F376-B98E094D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altLang="ko-KR" sz="5400" b="1"/>
              <a:t>Contents</a:t>
            </a:r>
            <a:endParaRPr lang="ko-KR" altLang="en-US" sz="54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0330B1-AAAC-427D-8A95-40380162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모니터">
            <a:extLst>
              <a:ext uri="{FF2B5EF4-FFF2-40B4-BE49-F238E27FC236}">
                <a16:creationId xmlns:a16="http://schemas.microsoft.com/office/drawing/2014/main" id="{E22E15F2-1AB0-C6C9-0854-C13444648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FF44-8177-79A0-0458-224817B55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2600" b="1" dirty="0">
                <a:ea typeface="맑은 고딕"/>
              </a:rPr>
              <a:t>Problem Definition</a:t>
            </a:r>
            <a:endParaRPr lang="en-US" sz="2600" b="1">
              <a:ea typeface="맑은 고딕"/>
            </a:endParaRPr>
          </a:p>
          <a:p>
            <a:pPr lvl="1"/>
            <a:endParaRPr lang="en-US" altLang="ko-KR" sz="2600" b="1" dirty="0">
              <a:ea typeface="맑은 고딕"/>
            </a:endParaRPr>
          </a:p>
          <a:p>
            <a:r>
              <a:rPr lang="en-US" altLang="ko-KR" sz="2600" b="1" dirty="0">
                <a:ea typeface="맑은 고딕"/>
              </a:rPr>
              <a:t>Solution Statement</a:t>
            </a:r>
            <a:endParaRPr lang="en-US" sz="2600" b="1">
              <a:ea typeface="맑은 고딕"/>
            </a:endParaRPr>
          </a:p>
          <a:p>
            <a:pPr lvl="1"/>
            <a:endParaRPr lang="en-US" altLang="ko-KR" sz="2600" b="1" dirty="0">
              <a:ea typeface="맑은 고딕"/>
            </a:endParaRPr>
          </a:p>
          <a:p>
            <a:r>
              <a:rPr lang="en-US" altLang="ko-KR" sz="2600" b="1" dirty="0">
                <a:ea typeface="맑은 고딕"/>
              </a:rPr>
              <a:t>Architecture &amp; Technology</a:t>
            </a:r>
            <a:endParaRPr lang="en-US" sz="2600" b="1">
              <a:ea typeface="맑은 고딕"/>
            </a:endParaRPr>
          </a:p>
          <a:p>
            <a:endParaRPr lang="en-US" altLang="ko-KR" sz="2600" b="1" dirty="0">
              <a:ea typeface="맑은 고딕"/>
            </a:endParaRPr>
          </a:p>
          <a:p>
            <a:r>
              <a:rPr lang="en-US" altLang="ko-KR" sz="2600" b="1" dirty="0">
                <a:ea typeface="맑은 고딕"/>
              </a:rPr>
              <a:t>Function</a:t>
            </a:r>
          </a:p>
          <a:p>
            <a:pPr marL="457200" lvl="1" indent="0">
              <a:buNone/>
            </a:pPr>
            <a:endParaRPr lang="en-US" altLang="ko-KR" sz="2600" b="1" dirty="0">
              <a:ea typeface="맑은 고딕"/>
            </a:endParaRPr>
          </a:p>
          <a:p>
            <a:r>
              <a:rPr lang="en-US" altLang="ko-KR" sz="2600" b="1" dirty="0">
                <a:ea typeface="맑은 고딕"/>
              </a:rPr>
              <a:t>Expectation</a:t>
            </a:r>
            <a:endParaRPr lang="en-US" sz="26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0655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18D46-3431-C717-3FB4-06A1E27D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altLang="ko-KR" sz="5400" b="1"/>
              <a:t>Problem Statement</a:t>
            </a:r>
            <a:endParaRPr lang="ko-KR" altLang="en-US" sz="54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0330B1-AAAC-427D-8A95-40380162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15" descr="확인 표시">
            <a:extLst>
              <a:ext uri="{FF2B5EF4-FFF2-40B4-BE49-F238E27FC236}">
                <a16:creationId xmlns:a16="http://schemas.microsoft.com/office/drawing/2014/main" id="{DBD0BDA5-0B52-2D2C-ADFD-9033B630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20C61-A013-B2F4-83EC-B186F5B30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07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9AB422-E447-8EEC-389F-60FEF2A143F0}"/>
              </a:ext>
            </a:extLst>
          </p:cNvPr>
          <p:cNvSpPr/>
          <p:nvPr/>
        </p:nvSpPr>
        <p:spPr>
          <a:xfrm>
            <a:off x="1216067" y="1991117"/>
            <a:ext cx="8830849" cy="814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b="1" dirty="0">
                <a:latin typeface="Malgun Gothic"/>
                <a:ea typeface="Malgun Gothic"/>
              </a:rPr>
              <a:t>외출 시 거실이나 방의 전등을 </a:t>
            </a:r>
            <a:r>
              <a:rPr lang="ko-KR" altLang="en-US" b="1" dirty="0" err="1">
                <a:latin typeface="Malgun Gothic"/>
                <a:ea typeface="Malgun Gothic"/>
              </a:rPr>
              <a:t>켜놓고</a:t>
            </a:r>
            <a:r>
              <a:rPr lang="ko-KR" altLang="en-US" b="1" dirty="0">
                <a:latin typeface="Malgun Gothic"/>
                <a:ea typeface="Malgun Gothic"/>
              </a:rPr>
              <a:t> 가는 경우가 많다</a:t>
            </a:r>
            <a:r>
              <a:rPr lang="en-US" altLang="ko-KR" b="1" dirty="0">
                <a:latin typeface="Malgun Gothic"/>
                <a:ea typeface="Malgun Gothic"/>
              </a:rPr>
              <a:t>. --&gt; </a:t>
            </a:r>
            <a:r>
              <a:rPr lang="en-US" altLang="ko-KR" b="1" dirty="0" err="1">
                <a:latin typeface="Malgun Gothic"/>
                <a:ea typeface="Malgun Gothic"/>
              </a:rPr>
              <a:t>전기낭비</a:t>
            </a:r>
            <a:r>
              <a:rPr lang="ko-KR" altLang="en-US" b="1" dirty="0">
                <a:latin typeface="Malgun Gothic"/>
                <a:ea typeface="Malgun Gothic"/>
              </a:rPr>
              <a:t> </a:t>
            </a:r>
            <a:endParaRPr lang="en-US" altLang="ko-KR" b="1" dirty="0">
              <a:ea typeface="+mn-lt"/>
              <a:cs typeface="+mn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32F390-A45D-835A-9A42-A1EF0D83325A}"/>
              </a:ext>
            </a:extLst>
          </p:cNvPr>
          <p:cNvSpPr/>
          <p:nvPr/>
        </p:nvSpPr>
        <p:spPr>
          <a:xfrm>
            <a:off x="1216068" y="3108020"/>
            <a:ext cx="8830849" cy="814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b="1" dirty="0">
                <a:ea typeface="+mn-lt"/>
              </a:rPr>
              <a:t>집에서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dirty="0">
                <a:ea typeface="+mn-lt"/>
              </a:rPr>
              <a:t>가스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dirty="0">
                <a:ea typeface="+mn-lt"/>
              </a:rPr>
              <a:t>불을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err="1">
                <a:ea typeface="+mn-lt"/>
              </a:rPr>
              <a:t>켜놓고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dirty="0">
                <a:ea typeface="+mn-lt"/>
              </a:rPr>
              <a:t>나가거나</a:t>
            </a:r>
            <a:r>
              <a:rPr lang="en-US" altLang="ko-KR" b="1" dirty="0">
                <a:ea typeface="+mn-lt"/>
              </a:rPr>
              <a:t>, </a:t>
            </a:r>
            <a:r>
              <a:rPr lang="ko-KR" altLang="en-US" b="1" dirty="0">
                <a:ea typeface="+mn-lt"/>
              </a:rPr>
              <a:t>까먹고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dirty="0">
                <a:ea typeface="+mn-lt"/>
              </a:rPr>
              <a:t>잠이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dirty="0">
                <a:ea typeface="+mn-lt"/>
              </a:rPr>
              <a:t>들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dirty="0">
                <a:ea typeface="+mn-lt"/>
              </a:rPr>
              <a:t>경우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dirty="0">
                <a:ea typeface="+mn-lt"/>
              </a:rPr>
              <a:t>큰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dirty="0">
                <a:ea typeface="+mn-lt"/>
              </a:rPr>
              <a:t>사고로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dirty="0">
                <a:ea typeface="+mn-lt"/>
              </a:rPr>
              <a:t>이어질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dirty="0">
                <a:ea typeface="+mn-lt"/>
              </a:rPr>
              <a:t>위험이</a:t>
            </a:r>
            <a:r>
              <a:rPr lang="en-US" altLang="ko-KR" b="1" dirty="0">
                <a:ea typeface="+mn-lt"/>
              </a:rPr>
              <a:t> </a:t>
            </a:r>
            <a:r>
              <a:rPr lang="ko-KR" altLang="en-US" b="1" dirty="0">
                <a:ea typeface="+mn-lt"/>
              </a:rPr>
              <a:t>있다</a:t>
            </a:r>
            <a:r>
              <a:rPr lang="en-US" b="1" dirty="0">
                <a:ea typeface="+mn-lt"/>
              </a:rPr>
              <a:t>.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0C6D44-9FF1-4129-5BEF-CC1D507E0245}"/>
              </a:ext>
            </a:extLst>
          </p:cNvPr>
          <p:cNvSpPr/>
          <p:nvPr/>
        </p:nvSpPr>
        <p:spPr>
          <a:xfrm>
            <a:off x="1216067" y="4214487"/>
            <a:ext cx="8830849" cy="814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b="1" dirty="0" err="1">
                <a:ea typeface="+mn-lt"/>
                <a:cs typeface="+mn-lt"/>
              </a:rPr>
              <a:t>외부에서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집에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있는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장비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상태를</a:t>
            </a:r>
            <a:r>
              <a:rPr lang="en-US" altLang="ko-KR" b="1" dirty="0">
                <a:ea typeface="+mn-lt"/>
                <a:cs typeface="+mn-lt"/>
              </a:rPr>
              <a:t> </a:t>
            </a:r>
            <a:r>
              <a:rPr lang="en-US" altLang="ko-KR" b="1" dirty="0" err="1">
                <a:ea typeface="+mn-lt"/>
                <a:cs typeface="+mn-lt"/>
              </a:rPr>
              <a:t>알고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싶다</a:t>
            </a:r>
            <a:r>
              <a:rPr lang="en-US" altLang="ko-KR" b="1" dirty="0">
                <a:ea typeface="+mn-lt"/>
                <a:cs typeface="+mn-lt"/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5DA4E1-943F-0627-440F-160F9F384B58}"/>
              </a:ext>
            </a:extLst>
          </p:cNvPr>
          <p:cNvSpPr/>
          <p:nvPr/>
        </p:nvSpPr>
        <p:spPr>
          <a:xfrm>
            <a:off x="1216067" y="5289638"/>
            <a:ext cx="8830849" cy="814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b="1" dirty="0">
                <a:ea typeface="+mn-lt"/>
                <a:cs typeface="+mn-lt"/>
              </a:rPr>
              <a:t>24시간 </a:t>
            </a:r>
            <a:r>
              <a:rPr lang="en-US" altLang="ko-KR" b="1" dirty="0" err="1">
                <a:ea typeface="+mn-lt"/>
                <a:cs typeface="+mn-lt"/>
              </a:rPr>
              <a:t>CCTV를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돌릴</a:t>
            </a:r>
            <a:r>
              <a:rPr lang="en-US" altLang="ko-KR" b="1" dirty="0">
                <a:ea typeface="+mn-lt"/>
                <a:cs typeface="+mn-lt"/>
              </a:rPr>
              <a:t> 때 </a:t>
            </a:r>
            <a:r>
              <a:rPr lang="en-US" altLang="ko-KR" b="1" dirty="0" err="1">
                <a:ea typeface="+mn-lt"/>
                <a:cs typeface="+mn-lt"/>
              </a:rPr>
              <a:t>메모리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낭비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발생</a:t>
            </a:r>
            <a:r>
              <a:rPr lang="en-US" altLang="ko-KR" b="1" dirty="0">
                <a:ea typeface="+mn-lt"/>
                <a:cs typeface="+mn-lt"/>
              </a:rPr>
              <a:t> 및 </a:t>
            </a:r>
            <a:r>
              <a:rPr lang="en-US" altLang="ko-KR" b="1" dirty="0" err="1">
                <a:ea typeface="+mn-lt"/>
                <a:cs typeface="+mn-lt"/>
              </a:rPr>
              <a:t>범인을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찾는데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오래걸림</a:t>
            </a:r>
            <a:endParaRPr lang="en-US" altLang="ko-KR" b="1" dirty="0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9008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18D46-3431-C717-3FB4-06A1E27D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ea typeface="+mj-lt"/>
                <a:cs typeface="+mj-lt"/>
              </a:rPr>
              <a:t>Solution Statement</a:t>
            </a:r>
            <a:endParaRPr lang="en-US" sz="5400" dirty="0">
              <a:ea typeface="+mj-lt"/>
              <a:cs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0330B1-AAAC-427D-8A95-40380162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15" descr="확인 표시">
            <a:extLst>
              <a:ext uri="{FF2B5EF4-FFF2-40B4-BE49-F238E27FC236}">
                <a16:creationId xmlns:a16="http://schemas.microsoft.com/office/drawing/2014/main" id="{DBD0BDA5-0B52-2D2C-ADFD-9033B630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20C61-A013-B2F4-83EC-B186F5B30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07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ko-KR" dirty="0">
              <a:latin typeface="맑은 고딕" panose="020F0502020204030204"/>
              <a:ea typeface="맑은 고딕" panose="020F0502020204030204"/>
              <a:cs typeface="+mn-lt"/>
            </a:endParaRPr>
          </a:p>
          <a:p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5B2B38D-EB73-DE95-98F9-992C795C7E23}"/>
              </a:ext>
            </a:extLst>
          </p:cNvPr>
          <p:cNvSpPr/>
          <p:nvPr/>
        </p:nvSpPr>
        <p:spPr>
          <a:xfrm>
            <a:off x="840287" y="1876295"/>
            <a:ext cx="10166958" cy="83506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b="1" dirty="0">
                <a:latin typeface="Malgun Gothic"/>
                <a:ea typeface="Malgun Gothic"/>
              </a:rPr>
              <a:t>집 내부 곳곳에 센서들을 배치 해서 센서들이 인식한 정보를 서버에 전송한다</a:t>
            </a:r>
            <a:r>
              <a:rPr lang="en-US" altLang="ko-KR" b="1" dirty="0">
                <a:latin typeface="Malgun Gothic"/>
                <a:ea typeface="Malgun Gothic"/>
              </a:rPr>
              <a:t>.</a:t>
            </a:r>
            <a:r>
              <a:rPr lang="ko-KR" b="1" dirty="0">
                <a:latin typeface="Malgun Gothic"/>
                <a:ea typeface="Malgun Gothic"/>
              </a:rPr>
              <a:t> </a:t>
            </a:r>
            <a:endParaRPr lang="en-US" b="1">
              <a:ea typeface="맑은 고딕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E4A8DD-AFB1-7069-CB2C-84CC92CD18BA}"/>
              </a:ext>
            </a:extLst>
          </p:cNvPr>
          <p:cNvSpPr/>
          <p:nvPr/>
        </p:nvSpPr>
        <p:spPr>
          <a:xfrm>
            <a:off x="843356" y="3035719"/>
            <a:ext cx="10166958" cy="83506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b="1" dirty="0">
                <a:latin typeface="Malgun Gothic"/>
                <a:ea typeface="Malgun Gothic"/>
              </a:rPr>
              <a:t>사용자가 원격으로 집안 상태를 확인하고 전자 제품들을 제어할 수 있다</a:t>
            </a:r>
            <a:r>
              <a:rPr lang="en-US" altLang="ko-KR" b="1" dirty="0">
                <a:latin typeface="맑은 고딕"/>
                <a:ea typeface="맑은 고딕"/>
              </a:rPr>
              <a:t>.</a:t>
            </a:r>
            <a:r>
              <a:rPr lang="ko-KR" b="1" dirty="0">
                <a:latin typeface="Malgun Gothic"/>
                <a:ea typeface="Malgun Gothic"/>
              </a:rPr>
              <a:t> </a:t>
            </a:r>
            <a:endParaRPr lang="ko-KR" dirty="0">
              <a:latin typeface="맑은 고딕"/>
              <a:ea typeface="맑은 고딕"/>
              <a:cs typeface="+mn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503DDD-C9A2-D59E-8CE6-395D622D11F6}"/>
              </a:ext>
            </a:extLst>
          </p:cNvPr>
          <p:cNvSpPr/>
          <p:nvPr/>
        </p:nvSpPr>
        <p:spPr>
          <a:xfrm>
            <a:off x="798532" y="4239968"/>
            <a:ext cx="10200574" cy="859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en-US" altLang="ko-KR" b="1" dirty="0">
              <a:ea typeface="+mn-lt"/>
              <a:cs typeface="+mn-lt"/>
            </a:endParaRPr>
          </a:p>
          <a:p>
            <a:endParaRPr lang="en-US" altLang="ko-KR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altLang="ko-KR" b="1" dirty="0">
              <a:ea typeface="+mn-lt"/>
              <a:cs typeface="+mn-lt"/>
            </a:endParaRPr>
          </a:p>
          <a:p>
            <a:r>
              <a:rPr lang="ko-KR" b="1" dirty="0">
                <a:latin typeface="Arial"/>
                <a:ea typeface="Malgun Gothic"/>
                <a:cs typeface="Arial"/>
              </a:rPr>
              <a:t>실시간으로 </a:t>
            </a:r>
            <a:r>
              <a:rPr lang="ko-KR" altLang="en-US" b="1" dirty="0">
                <a:latin typeface="Arial"/>
                <a:ea typeface="Malgun Gothic"/>
                <a:cs typeface="Arial"/>
              </a:rPr>
              <a:t>센서 정보들을 받으면 정보들을 바탕으로 집안의 사물들을 자동으로 제어한다</a:t>
            </a:r>
            <a:r>
              <a:rPr lang="en-US" b="1" dirty="0">
                <a:latin typeface="Malgun Gothic"/>
                <a:ea typeface="+mn-lt"/>
              </a:rPr>
              <a:t>.</a:t>
            </a:r>
            <a:r>
              <a:rPr lang="ko-KR" b="1" dirty="0">
                <a:latin typeface="Arial"/>
                <a:ea typeface="Malgun Gothic"/>
                <a:cs typeface="Arial"/>
              </a:rPr>
              <a:t> </a:t>
            </a:r>
            <a:endParaRPr lang="en-US" altLang="ko-KR" b="1" dirty="0">
              <a:latin typeface="Arial"/>
              <a:ea typeface="+mn-lt"/>
              <a:cs typeface="Arial"/>
            </a:endParaRPr>
          </a:p>
          <a:p>
            <a:endParaRPr lang="en-US" altLang="ko-KR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altLang="ko-KR" b="1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b="1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716E80-75BF-F6C7-046E-663490E5BDA9}"/>
              </a:ext>
            </a:extLst>
          </p:cNvPr>
          <p:cNvSpPr/>
          <p:nvPr/>
        </p:nvSpPr>
        <p:spPr>
          <a:xfrm>
            <a:off x="840284" y="5373143"/>
            <a:ext cx="10166958" cy="80375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b="1" dirty="0" err="1">
                <a:ea typeface="+mn-lt"/>
                <a:cs typeface="+mn-lt"/>
              </a:rPr>
              <a:t>외부에서</a:t>
            </a:r>
            <a:r>
              <a:rPr lang="en-US" altLang="ko-KR" b="1" dirty="0">
                <a:ea typeface="+mn-lt"/>
                <a:cs typeface="+mn-lt"/>
              </a:rPr>
              <a:t> </a:t>
            </a:r>
            <a:r>
              <a:rPr lang="en-US" altLang="ko-KR" b="1" dirty="0" err="1">
                <a:ea typeface="+mn-lt"/>
                <a:cs typeface="+mn-lt"/>
              </a:rPr>
              <a:t>움직임이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감지될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때만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CCTV가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작동하게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en-US" altLang="ko-KR" b="1" dirty="0" err="1">
                <a:ea typeface="+mn-lt"/>
                <a:cs typeface="+mn-lt"/>
              </a:rPr>
              <a:t>제어한다</a:t>
            </a:r>
            <a:r>
              <a:rPr lang="en-US" altLang="ko-KR" b="1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746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8">
            <a:extLst>
              <a:ext uri="{FF2B5EF4-FFF2-40B4-BE49-F238E27FC236}">
                <a16:creationId xmlns:a16="http://schemas.microsoft.com/office/drawing/2014/main" id="{1B342591-A0FD-556F-30B8-B54EB44D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017" y="1953016"/>
            <a:ext cx="1156570" cy="11461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518D46-3431-C717-3FB4-06A1E27D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sz="5000" b="1" dirty="0">
                <a:ea typeface="+mj-lt"/>
                <a:cs typeface="+mj-lt"/>
              </a:rPr>
              <a:t>Architecture &amp; Technology</a:t>
            </a:r>
            <a:endParaRPr lang="en-US" sz="5000" dirty="0">
              <a:ea typeface="+mj-lt"/>
              <a:cs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0330B1-AAAC-427D-8A95-40380162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15" descr="확인 표시">
            <a:extLst>
              <a:ext uri="{FF2B5EF4-FFF2-40B4-BE49-F238E27FC236}">
                <a16:creationId xmlns:a16="http://schemas.microsoft.com/office/drawing/2014/main" id="{DBD0BDA5-0B52-2D2C-ADFD-9033B630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7A52DF65-F2DA-0489-F435-A4C107293C7C}"/>
              </a:ext>
            </a:extLst>
          </p:cNvPr>
          <p:cNvSpPr/>
          <p:nvPr/>
        </p:nvSpPr>
        <p:spPr>
          <a:xfrm>
            <a:off x="6100648" y="5001201"/>
            <a:ext cx="1965076" cy="44793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맑은 고딕"/>
              </a:rPr>
              <a:t>BOARD A2</a:t>
            </a:r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E28CC432-CBC6-2103-7213-BC91A803A322}"/>
              </a:ext>
            </a:extLst>
          </p:cNvPr>
          <p:cNvSpPr/>
          <p:nvPr/>
        </p:nvSpPr>
        <p:spPr>
          <a:xfrm>
            <a:off x="3653103" y="5003913"/>
            <a:ext cx="1965076" cy="44793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맑은 고딕"/>
              </a:rPr>
              <a:t>BOARD A1</a:t>
            </a:r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8FC7943-A5A6-D811-8122-F51E25245729}"/>
              </a:ext>
            </a:extLst>
          </p:cNvPr>
          <p:cNvSpPr/>
          <p:nvPr/>
        </p:nvSpPr>
        <p:spPr>
          <a:xfrm>
            <a:off x="5133380" y="3029986"/>
            <a:ext cx="1362541" cy="8029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ea typeface="맑은 고딕"/>
              </a:rPr>
              <a:t>MQTT</a:t>
            </a:r>
          </a:p>
          <a:p>
            <a:pPr algn="ctr"/>
            <a:r>
              <a:rPr lang="en-US" sz="1400" dirty="0">
                <a:ea typeface="맑은 고딕"/>
              </a:rPr>
              <a:t>Broker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97C3C617-678C-0AFF-F94D-682B17AA962A}"/>
              </a:ext>
            </a:extLst>
          </p:cNvPr>
          <p:cNvSpPr/>
          <p:nvPr/>
        </p:nvSpPr>
        <p:spPr>
          <a:xfrm>
            <a:off x="2347224" y="3940961"/>
            <a:ext cx="1408048" cy="447938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맑은 고딕"/>
              </a:rPr>
              <a:t>BOARD B1</a:t>
            </a:r>
            <a:endParaRPr lang="en-US" dirty="0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FDD16F68-6815-6773-5E29-13CD551C885D}"/>
              </a:ext>
            </a:extLst>
          </p:cNvPr>
          <p:cNvSpPr/>
          <p:nvPr/>
        </p:nvSpPr>
        <p:spPr>
          <a:xfrm>
            <a:off x="8074926" y="4284443"/>
            <a:ext cx="1408048" cy="447938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맑은 고딕"/>
              </a:rPr>
              <a:t>BOARD B2</a:t>
            </a:r>
            <a:endParaRPr lang="en-US" dirty="0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05E3069A-CBA2-E63C-DCE3-FC87D42D1EFE}"/>
              </a:ext>
            </a:extLst>
          </p:cNvPr>
          <p:cNvSpPr/>
          <p:nvPr/>
        </p:nvSpPr>
        <p:spPr>
          <a:xfrm rot="20820000">
            <a:off x="3975871" y="3888580"/>
            <a:ext cx="1058884" cy="164438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A226B270-50AC-F31E-2F8C-705F9F8961D7}"/>
              </a:ext>
            </a:extLst>
          </p:cNvPr>
          <p:cNvSpPr/>
          <p:nvPr/>
        </p:nvSpPr>
        <p:spPr>
          <a:xfrm rot="780000">
            <a:off x="6608896" y="3917647"/>
            <a:ext cx="1246774" cy="185314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3C9C4636-81F7-CF06-5BD2-EF6AAD0D46C2}"/>
              </a:ext>
            </a:extLst>
          </p:cNvPr>
          <p:cNvSpPr/>
          <p:nvPr/>
        </p:nvSpPr>
        <p:spPr>
          <a:xfrm rot="18120000">
            <a:off x="4724112" y="4299663"/>
            <a:ext cx="870994" cy="206191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F377F39B-AE94-A358-69A8-818560F787C2}"/>
              </a:ext>
            </a:extLst>
          </p:cNvPr>
          <p:cNvSpPr/>
          <p:nvPr/>
        </p:nvSpPr>
        <p:spPr>
          <a:xfrm rot="3120000">
            <a:off x="5971947" y="4279098"/>
            <a:ext cx="917222" cy="186399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8570F533-85CC-8FBA-858A-1E88BEDEF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65" y="3052433"/>
            <a:ext cx="1089738" cy="1138677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A81FC33C-3A8B-E36E-CF1A-009002A64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058" y="1734311"/>
            <a:ext cx="1981200" cy="793971"/>
          </a:xfrm>
          <a:prstGeom prst="rect">
            <a:avLst/>
          </a:prstGeom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AB2F6B3F-BDE6-4FE1-00F0-889FEAD0B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5346" y="3428213"/>
            <a:ext cx="1089738" cy="113867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A7EB709-1BEA-8BCB-5FC5-6116189814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975" r="-1521" b="-758"/>
          <a:stretch/>
        </p:blipFill>
        <p:spPr>
          <a:xfrm>
            <a:off x="1754884" y="5680405"/>
            <a:ext cx="1120778" cy="1183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D1876-255D-C043-781A-9377095C88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975" r="-1521" b="-758"/>
          <a:stretch/>
        </p:blipFill>
        <p:spPr>
          <a:xfrm>
            <a:off x="7631679" y="5753474"/>
            <a:ext cx="943326" cy="964218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8FD398E4-F3EC-5F33-409E-18A2288606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39" t="19841" r="-2672" b="10782"/>
          <a:stretch/>
        </p:blipFill>
        <p:spPr>
          <a:xfrm>
            <a:off x="4060857" y="5824537"/>
            <a:ext cx="1151971" cy="9053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15FB06-F6C8-B08E-DA40-BC2B02EEFA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639" t="19841" r="-2672" b="10782"/>
          <a:stretch/>
        </p:blipFill>
        <p:spPr>
          <a:xfrm>
            <a:off x="9436611" y="5782782"/>
            <a:ext cx="1151971" cy="905322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E01B6C09-80FF-B4F0-E08D-61F069CCDD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418" b="40076"/>
          <a:stretch/>
        </p:blipFill>
        <p:spPr>
          <a:xfrm>
            <a:off x="428038" y="5851286"/>
            <a:ext cx="1325586" cy="8656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3F9EF1-6E16-E6B9-376A-61E97AF6A8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418" b="40076"/>
          <a:stretch/>
        </p:blipFill>
        <p:spPr>
          <a:xfrm>
            <a:off x="6210887" y="5882601"/>
            <a:ext cx="1325586" cy="86568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369490-4708-4338-E4A1-0A43A913F1BF}"/>
              </a:ext>
            </a:extLst>
          </p:cNvPr>
          <p:cNvCxnSpPr/>
          <p:nvPr/>
        </p:nvCxnSpPr>
        <p:spPr>
          <a:xfrm>
            <a:off x="1627211" y="3814046"/>
            <a:ext cx="695193" cy="288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49B0CB-AB2C-5F45-0112-092A574B9030}"/>
              </a:ext>
            </a:extLst>
          </p:cNvPr>
          <p:cNvCxnSpPr>
            <a:cxnSpLocks/>
          </p:cNvCxnSpPr>
          <p:nvPr/>
        </p:nvCxnSpPr>
        <p:spPr>
          <a:xfrm flipH="1">
            <a:off x="9587500" y="4242018"/>
            <a:ext cx="797489" cy="2254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B6A12D0-CC67-AB79-82E7-3C0626F3A9D7}"/>
              </a:ext>
            </a:extLst>
          </p:cNvPr>
          <p:cNvCxnSpPr>
            <a:cxnSpLocks/>
          </p:cNvCxnSpPr>
          <p:nvPr/>
        </p:nvCxnSpPr>
        <p:spPr>
          <a:xfrm flipH="1" flipV="1">
            <a:off x="6957035" y="5469570"/>
            <a:ext cx="1162829" cy="369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46F1A2-4208-D7E8-9B88-DD1FB7D684AC}"/>
              </a:ext>
            </a:extLst>
          </p:cNvPr>
          <p:cNvCxnSpPr>
            <a:cxnSpLocks/>
          </p:cNvCxnSpPr>
          <p:nvPr/>
        </p:nvCxnSpPr>
        <p:spPr>
          <a:xfrm flipV="1">
            <a:off x="2566658" y="5500886"/>
            <a:ext cx="1780785" cy="2860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2">
            <a:extLst>
              <a:ext uri="{FF2B5EF4-FFF2-40B4-BE49-F238E27FC236}">
                <a16:creationId xmlns:a16="http://schemas.microsoft.com/office/drawing/2014/main" id="{F2F8CA77-9CC2-5DE9-9240-C1E3E1B411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59" t="24427" r="24854" b="28728"/>
          <a:stretch/>
        </p:blipFill>
        <p:spPr>
          <a:xfrm>
            <a:off x="2874121" y="5794330"/>
            <a:ext cx="895586" cy="909257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91CBE101-CBD3-F33A-B11D-DDA06CFD431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58" t="4030" r="29707" b="746"/>
          <a:stretch/>
        </p:blipFill>
        <p:spPr>
          <a:xfrm>
            <a:off x="428682" y="4261850"/>
            <a:ext cx="1184131" cy="10841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870849-27A8-BFDF-EA26-D2A00C9B61B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58" t="4030" r="29707" b="746"/>
          <a:stretch/>
        </p:blipFill>
        <p:spPr>
          <a:xfrm>
            <a:off x="10428627" y="4752453"/>
            <a:ext cx="1184131" cy="1084152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C694D932-EC82-A854-8832-5E309C739FC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59" t="24427" r="24854" b="28728"/>
          <a:stretch/>
        </p:blipFill>
        <p:spPr>
          <a:xfrm>
            <a:off x="8437764" y="5742139"/>
            <a:ext cx="999969" cy="992763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B06F47-103C-B492-4F08-624F1226A35A}"/>
              </a:ext>
            </a:extLst>
          </p:cNvPr>
          <p:cNvCxnSpPr>
            <a:cxnSpLocks/>
          </p:cNvCxnSpPr>
          <p:nvPr/>
        </p:nvCxnSpPr>
        <p:spPr>
          <a:xfrm flipH="1" flipV="1">
            <a:off x="7510268" y="5459131"/>
            <a:ext cx="2185787" cy="35907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706473-E435-91D2-1678-2F490486C4AB}"/>
              </a:ext>
            </a:extLst>
          </p:cNvPr>
          <p:cNvCxnSpPr>
            <a:cxnSpLocks/>
          </p:cNvCxnSpPr>
          <p:nvPr/>
        </p:nvCxnSpPr>
        <p:spPr>
          <a:xfrm flipH="1" flipV="1">
            <a:off x="4754543" y="5438254"/>
            <a:ext cx="14609" cy="43214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FA823C-0C33-E817-EEFE-1363E0EF2127}"/>
              </a:ext>
            </a:extLst>
          </p:cNvPr>
          <p:cNvCxnSpPr>
            <a:cxnSpLocks/>
          </p:cNvCxnSpPr>
          <p:nvPr/>
        </p:nvCxnSpPr>
        <p:spPr>
          <a:xfrm flipV="1">
            <a:off x="1595892" y="4269158"/>
            <a:ext cx="632569" cy="33820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82E79B-2749-719E-6F77-AE667B143A0F}"/>
              </a:ext>
            </a:extLst>
          </p:cNvPr>
          <p:cNvCxnSpPr>
            <a:cxnSpLocks/>
          </p:cNvCxnSpPr>
          <p:nvPr/>
        </p:nvCxnSpPr>
        <p:spPr>
          <a:xfrm flipH="1" flipV="1">
            <a:off x="9577062" y="4738884"/>
            <a:ext cx="766172" cy="348638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5AD95E-FB1B-360A-51E7-FE15A9BDF09A}"/>
              </a:ext>
            </a:extLst>
          </p:cNvPr>
          <p:cNvCxnSpPr>
            <a:cxnSpLocks/>
          </p:cNvCxnSpPr>
          <p:nvPr/>
        </p:nvCxnSpPr>
        <p:spPr>
          <a:xfrm flipH="1" flipV="1">
            <a:off x="3304791" y="2632111"/>
            <a:ext cx="1596121" cy="70432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88D7E905-CD5B-9D53-589B-179C4872495A}"/>
              </a:ext>
            </a:extLst>
          </p:cNvPr>
          <p:cNvSpPr/>
          <p:nvPr/>
        </p:nvSpPr>
        <p:spPr>
          <a:xfrm rot="13500000">
            <a:off x="5134862" y="2647685"/>
            <a:ext cx="610037" cy="174877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8">
            <a:extLst>
              <a:ext uri="{FF2B5EF4-FFF2-40B4-BE49-F238E27FC236}">
                <a16:creationId xmlns:a16="http://schemas.microsoft.com/office/drawing/2014/main" id="{3953D654-42B1-9F98-7D91-12404F968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2839" y="1475355"/>
            <a:ext cx="1991639" cy="942797"/>
          </a:xfrm>
          <a:prstGeom prst="rect">
            <a:avLst/>
          </a:prstGeom>
        </p:spPr>
      </p:pic>
      <p:pic>
        <p:nvPicPr>
          <p:cNvPr id="39" name="Picture 39">
            <a:extLst>
              <a:ext uri="{FF2B5EF4-FFF2-40B4-BE49-F238E27FC236}">
                <a16:creationId xmlns:a16="http://schemas.microsoft.com/office/drawing/2014/main" id="{0072C7BA-221C-B72D-77CD-59D513D72B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2154" y="1472853"/>
            <a:ext cx="1438406" cy="1407091"/>
          </a:xfrm>
          <a:prstGeom prst="rect">
            <a:avLst/>
          </a:prstGeom>
        </p:spPr>
      </p:pic>
      <p:sp>
        <p:nvSpPr>
          <p:cNvPr id="41" name="Cube 40">
            <a:extLst>
              <a:ext uri="{FF2B5EF4-FFF2-40B4-BE49-F238E27FC236}">
                <a16:creationId xmlns:a16="http://schemas.microsoft.com/office/drawing/2014/main" id="{287EB895-FA93-31C8-33BB-A8E01EF40F75}"/>
              </a:ext>
            </a:extLst>
          </p:cNvPr>
          <p:cNvSpPr/>
          <p:nvPr/>
        </p:nvSpPr>
        <p:spPr>
          <a:xfrm>
            <a:off x="7916921" y="3164049"/>
            <a:ext cx="1965076" cy="44793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맑은 고딕"/>
              </a:rPr>
              <a:t>BOARD A3</a:t>
            </a:r>
            <a:endParaRPr lang="en-US" dirty="0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F2F2921F-6F6C-CD1F-1040-FA86CF57F195}"/>
              </a:ext>
            </a:extLst>
          </p:cNvPr>
          <p:cNvSpPr/>
          <p:nvPr/>
        </p:nvSpPr>
        <p:spPr>
          <a:xfrm rot="21180000">
            <a:off x="6607910" y="3337851"/>
            <a:ext cx="1152829" cy="174876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3">
            <a:extLst>
              <a:ext uri="{FF2B5EF4-FFF2-40B4-BE49-F238E27FC236}">
                <a16:creationId xmlns:a16="http://schemas.microsoft.com/office/drawing/2014/main" id="{F9929BF1-91E3-B48F-C44A-33224D162D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6318" y="1462414"/>
            <a:ext cx="1302707" cy="127139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F1AEBD-AFC1-A3E6-2DBA-B03BD4AB3666}"/>
              </a:ext>
            </a:extLst>
          </p:cNvPr>
          <p:cNvCxnSpPr>
            <a:cxnSpLocks/>
          </p:cNvCxnSpPr>
          <p:nvPr/>
        </p:nvCxnSpPr>
        <p:spPr>
          <a:xfrm flipH="1">
            <a:off x="8491472" y="2070839"/>
            <a:ext cx="703544" cy="58459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BF8A0-A042-048B-8CE1-2093C0FDA50F}"/>
              </a:ext>
            </a:extLst>
          </p:cNvPr>
          <p:cNvCxnSpPr>
            <a:cxnSpLocks/>
          </p:cNvCxnSpPr>
          <p:nvPr/>
        </p:nvCxnSpPr>
        <p:spPr>
          <a:xfrm flipH="1">
            <a:off x="10025910" y="2874594"/>
            <a:ext cx="797489" cy="22547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6476E32D-92D5-1982-7DE7-6CBFDBC6674B}"/>
              </a:ext>
            </a:extLst>
          </p:cNvPr>
          <p:cNvSpPr/>
          <p:nvPr/>
        </p:nvSpPr>
        <p:spPr>
          <a:xfrm rot="19200000">
            <a:off x="6297942" y="2649756"/>
            <a:ext cx="829240" cy="164438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7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A412491-5148-3630-00D5-585DBEFD4026}"/>
              </a:ext>
            </a:extLst>
          </p:cNvPr>
          <p:cNvSpPr txBox="1">
            <a:spLocks/>
          </p:cNvSpPr>
          <p:nvPr/>
        </p:nvSpPr>
        <p:spPr>
          <a:xfrm>
            <a:off x="1094095" y="851517"/>
            <a:ext cx="5238466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</a:t>
            </a:r>
            <a:endParaRPr lang="en-US" altLang="ko-KR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Content Placeholder 10" descr="확인 표시">
            <a:extLst>
              <a:ext uri="{FF2B5EF4-FFF2-40B4-BE49-F238E27FC236}">
                <a16:creationId xmlns:a16="http://schemas.microsoft.com/office/drawing/2014/main" id="{C5AB88B9-5204-91BF-69A9-6879A7F85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1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3627C6-0DA2-8721-16F9-982D1157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Control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D03193-8A4C-0F7B-C9D9-F879DCABE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3" r="1" b="9336"/>
          <a:stretch/>
        </p:blipFill>
        <p:spPr>
          <a:xfrm>
            <a:off x="1139299" y="1675227"/>
            <a:ext cx="991340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5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3627C6-0DA2-8721-16F9-982D1157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Automatic Control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BC38A79-B9C3-F014-80AB-EE262083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130" y="1675227"/>
            <a:ext cx="901373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3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3627C6-0DA2-8721-16F9-982D1157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b="1" dirty="0">
                <a:solidFill>
                  <a:schemeClr val="bg1"/>
                </a:solidFill>
                <a:ea typeface="맑은 고딕"/>
              </a:rPr>
              <a:t>Camera</a:t>
            </a:r>
            <a:r>
              <a:rPr lang="en-US" altLang="ko-KR" sz="3200" b="1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 Control</a:t>
            </a:r>
            <a:endParaRPr lang="en-US" sz="3200" kern="1200" dirty="0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3B2ACA4-324E-81F8-0286-91BF11FCF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" y="2112632"/>
            <a:ext cx="5768788" cy="304735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B39A314-4F50-DD89-28DE-68026EBB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71" y="2116203"/>
            <a:ext cx="5679140" cy="30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8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BEE5CB2B9DFE14CB8AEAC5F8802D507" ma:contentTypeVersion="12" ma:contentTypeDescription="새 문서를 만듭니다." ma:contentTypeScope="" ma:versionID="5459b30c5f21630bb76ff9ca8344f8c2">
  <xsd:schema xmlns:xsd="http://www.w3.org/2001/XMLSchema" xmlns:xs="http://www.w3.org/2001/XMLSchema" xmlns:p="http://schemas.microsoft.com/office/2006/metadata/properties" xmlns:ns3="0bb21b6b-3fa6-4b5f-844b-c2abf1b335e7" xmlns:ns4="989d9776-9a15-49a6-87ec-ea6838c906aa" targetNamespace="http://schemas.microsoft.com/office/2006/metadata/properties" ma:root="true" ma:fieldsID="daf7a9c94ce78b4442506af1eecf4cbf" ns3:_="" ns4:_="">
    <xsd:import namespace="0bb21b6b-3fa6-4b5f-844b-c2abf1b335e7"/>
    <xsd:import namespace="989d9776-9a15-49a6-87ec-ea6838c906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b21b6b-3fa6-4b5f-844b-c2abf1b335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9d9776-9a15-49a6-87ec-ea6838c906a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4677C9-C7A2-4B17-B5F9-B9D50DC750FF}">
  <ds:schemaRefs>
    <ds:schemaRef ds:uri="0bb21b6b-3fa6-4b5f-844b-c2abf1b335e7"/>
    <ds:schemaRef ds:uri="989d9776-9a15-49a6-87ec-ea6838c906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58B0873-1B1C-4A9A-8457-27AA640294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D210DF-B95D-4214-A274-C54AED1F9E7E}">
  <ds:schemaRefs>
    <ds:schemaRef ds:uri="0bb21b6b-3fa6-4b5f-844b-c2abf1b335e7"/>
    <ds:schemaRef ds:uri="989d9776-9a15-49a6-87ec-ea6838c906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와이드스크린</PresentationFormat>
  <Paragraphs>54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맑은 고딕</vt:lpstr>
      <vt:lpstr>Arial</vt:lpstr>
      <vt:lpstr>Calibri</vt:lpstr>
      <vt:lpstr>Office 테마</vt:lpstr>
      <vt:lpstr>IoT 프로젝트 주제 Smart Home</vt:lpstr>
      <vt:lpstr>Contents</vt:lpstr>
      <vt:lpstr>Problem Statement</vt:lpstr>
      <vt:lpstr>Solution Statement</vt:lpstr>
      <vt:lpstr>Architecture &amp; Technology</vt:lpstr>
      <vt:lpstr>PowerPoint 프레젠테이션</vt:lpstr>
      <vt:lpstr>User Control</vt:lpstr>
      <vt:lpstr>Automatic Control</vt:lpstr>
      <vt:lpstr>Camera Control</vt:lpstr>
      <vt:lpstr>InfluxDB &amp; Grafana</vt:lpstr>
      <vt:lpstr>Expectation</vt:lpstr>
      <vt:lpstr>감사합니다</vt:lpstr>
      <vt:lpstr>Github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프로젝트 주제</dc:title>
  <dc:creator>김종민(2019146008)</dc:creator>
  <cp:lastModifiedBy>김종민(2019146008)</cp:lastModifiedBy>
  <cp:revision>478</cp:revision>
  <dcterms:created xsi:type="dcterms:W3CDTF">2022-11-16T11:54:54Z</dcterms:created>
  <dcterms:modified xsi:type="dcterms:W3CDTF">2022-12-16T00:42:39Z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0x010100FBEE5CB2B9DFE14CB8AEAC5F8802D507</vt:lpwstr>
  </property>
</Properties>
</file>